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Impact" panose="020B0806030902050204" pitchFamily="34" charset="0"/>
      <p:regular r:id="rId21"/>
    </p:embeddedFont>
    <p:embeddedFont>
      <p:font typeface="Inter Light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f00ab25a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0f00ab25a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eecd1652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eecd1652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eecd16529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30eecd1652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>
            <a:spLocks noGrp="1"/>
          </p:cNvSpPr>
          <p:nvPr>
            <p:ph type="pic" idx="2"/>
          </p:nvPr>
        </p:nvSpPr>
        <p:spPr>
          <a:xfrm>
            <a:off x="0" y="1040872"/>
            <a:ext cx="12192000" cy="54197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954087" y="2351587"/>
            <a:ext cx="1885134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>
            <a:spLocks noGrp="1"/>
          </p:cNvSpPr>
          <p:nvPr>
            <p:ph type="pic" idx="3"/>
          </p:nvPr>
        </p:nvSpPr>
        <p:spPr>
          <a:xfrm>
            <a:off x="3144293" y="2360295"/>
            <a:ext cx="1885134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>
            <a:spLocks noGrp="1"/>
          </p:cNvSpPr>
          <p:nvPr>
            <p:ph type="pic" idx="4"/>
          </p:nvPr>
        </p:nvSpPr>
        <p:spPr>
          <a:xfrm>
            <a:off x="5286602" y="2347233"/>
            <a:ext cx="1885134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>
            <a:spLocks noGrp="1"/>
          </p:cNvSpPr>
          <p:nvPr>
            <p:ph type="pic" idx="5"/>
          </p:nvPr>
        </p:nvSpPr>
        <p:spPr>
          <a:xfrm>
            <a:off x="7476808" y="2355941"/>
            <a:ext cx="1885134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"/>
          <p:cNvSpPr>
            <a:spLocks noGrp="1"/>
          </p:cNvSpPr>
          <p:nvPr>
            <p:ph type="pic" idx="6"/>
          </p:nvPr>
        </p:nvSpPr>
        <p:spPr>
          <a:xfrm>
            <a:off x="9705974" y="2351587"/>
            <a:ext cx="1885134" cy="18851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>
            <a:spLocks noGrp="1"/>
          </p:cNvSpPr>
          <p:nvPr>
            <p:ph type="pic" idx="2"/>
          </p:nvPr>
        </p:nvSpPr>
        <p:spPr>
          <a:xfrm>
            <a:off x="7988346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>
            <a:spLocks noGrp="1"/>
          </p:cNvSpPr>
          <p:nvPr>
            <p:ph type="pic" idx="3"/>
          </p:nvPr>
        </p:nvSpPr>
        <p:spPr>
          <a:xfrm>
            <a:off x="10693492" y="105227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>
            <a:spLocks noGrp="1"/>
          </p:cNvSpPr>
          <p:nvPr>
            <p:ph type="pic" idx="4"/>
          </p:nvPr>
        </p:nvSpPr>
        <p:spPr>
          <a:xfrm>
            <a:off x="5283200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5"/>
          </p:nvPr>
        </p:nvSpPr>
        <p:spPr>
          <a:xfrm>
            <a:off x="7988346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>
            <a:spLocks noGrp="1"/>
          </p:cNvSpPr>
          <p:nvPr>
            <p:ph type="pic" idx="6"/>
          </p:nvPr>
        </p:nvSpPr>
        <p:spPr>
          <a:xfrm>
            <a:off x="10693492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>
            <a:spLocks noGrp="1"/>
          </p:cNvSpPr>
          <p:nvPr>
            <p:ph type="pic" idx="7"/>
          </p:nvPr>
        </p:nvSpPr>
        <p:spPr>
          <a:xfrm>
            <a:off x="5283200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5"/>
          <p:cNvSpPr>
            <a:spLocks noGrp="1"/>
          </p:cNvSpPr>
          <p:nvPr>
            <p:ph type="pic" idx="8"/>
          </p:nvPr>
        </p:nvSpPr>
        <p:spPr>
          <a:xfrm>
            <a:off x="7988346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5"/>
          <p:cNvSpPr>
            <a:spLocks noGrp="1"/>
          </p:cNvSpPr>
          <p:nvPr>
            <p:ph type="pic" idx="9"/>
          </p:nvPr>
        </p:nvSpPr>
        <p:spPr>
          <a:xfrm>
            <a:off x="10693492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5"/>
          <p:cNvSpPr>
            <a:spLocks noGrp="1"/>
          </p:cNvSpPr>
          <p:nvPr>
            <p:ph type="pic" idx="13"/>
          </p:nvPr>
        </p:nvSpPr>
        <p:spPr>
          <a:xfrm>
            <a:off x="5283200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6"/>
          <p:cNvSpPr>
            <a:spLocks noGrp="1"/>
          </p:cNvSpPr>
          <p:nvPr>
            <p:ph type="pic" idx="3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6"/>
          <p:cNvSpPr>
            <a:spLocks noGrp="1"/>
          </p:cNvSpPr>
          <p:nvPr>
            <p:ph type="pic" idx="4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6"/>
          <p:cNvSpPr>
            <a:spLocks noGrp="1"/>
          </p:cNvSpPr>
          <p:nvPr>
            <p:ph type="pic" idx="5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6"/>
          <p:cNvSpPr>
            <a:spLocks noGrp="1"/>
          </p:cNvSpPr>
          <p:nvPr>
            <p:ph type="pic" idx="6"/>
          </p:nvPr>
        </p:nvSpPr>
        <p:spPr>
          <a:xfrm>
            <a:off x="10038820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>
            <a:spLocks noGrp="1"/>
          </p:cNvSpPr>
          <p:nvPr>
            <p:ph type="pic" idx="3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>
            <a:spLocks noGrp="1"/>
          </p:cNvSpPr>
          <p:nvPr>
            <p:ph type="pic" idx="4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7"/>
          <p:cNvSpPr>
            <a:spLocks noGrp="1"/>
          </p:cNvSpPr>
          <p:nvPr>
            <p:ph type="pic" idx="5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"/>
          <p:cNvSpPr>
            <a:spLocks noGrp="1"/>
          </p:cNvSpPr>
          <p:nvPr>
            <p:ph type="pic" idx="6"/>
          </p:nvPr>
        </p:nvSpPr>
        <p:spPr>
          <a:xfrm>
            <a:off x="10572220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>
            <a:spLocks noGrp="1"/>
          </p:cNvSpPr>
          <p:nvPr>
            <p:ph type="pic" idx="2"/>
          </p:nvPr>
        </p:nvSpPr>
        <p:spPr>
          <a:xfrm>
            <a:off x="0" y="367772"/>
            <a:ext cx="12192000" cy="54197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>
            <a:spLocks noGrp="1"/>
          </p:cNvSpPr>
          <p:nvPr>
            <p:ph type="pic" idx="2"/>
          </p:nvPr>
        </p:nvSpPr>
        <p:spPr>
          <a:xfrm>
            <a:off x="1188129" y="2673805"/>
            <a:ext cx="2934835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9"/>
          <p:cNvSpPr>
            <a:spLocks noGrp="1"/>
          </p:cNvSpPr>
          <p:nvPr>
            <p:ph type="pic" idx="3"/>
          </p:nvPr>
        </p:nvSpPr>
        <p:spPr>
          <a:xfrm>
            <a:off x="4369479" y="2671084"/>
            <a:ext cx="2934835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9"/>
          <p:cNvSpPr>
            <a:spLocks noGrp="1"/>
          </p:cNvSpPr>
          <p:nvPr>
            <p:ph type="pic" idx="4"/>
          </p:nvPr>
        </p:nvSpPr>
        <p:spPr>
          <a:xfrm>
            <a:off x="7763101" y="2676527"/>
            <a:ext cx="2934835" cy="18851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0" y="1040872"/>
            <a:ext cx="12192000" cy="54197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3"/>
          </p:nvPr>
        </p:nvSpPr>
        <p:spPr>
          <a:xfrm>
            <a:off x="5080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4"/>
          </p:nvPr>
        </p:nvSpPr>
        <p:spPr>
          <a:xfrm>
            <a:off x="29083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>
            <a:spLocks noGrp="1"/>
          </p:cNvSpPr>
          <p:nvPr>
            <p:ph type="pic" idx="5"/>
          </p:nvPr>
        </p:nvSpPr>
        <p:spPr>
          <a:xfrm>
            <a:off x="53086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>
            <a:spLocks noGrp="1"/>
          </p:cNvSpPr>
          <p:nvPr>
            <p:ph type="pic" idx="6"/>
          </p:nvPr>
        </p:nvSpPr>
        <p:spPr>
          <a:xfrm>
            <a:off x="77089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>
            <a:spLocks noGrp="1"/>
          </p:cNvSpPr>
          <p:nvPr>
            <p:ph type="pic" idx="7"/>
          </p:nvPr>
        </p:nvSpPr>
        <p:spPr>
          <a:xfrm>
            <a:off x="101854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 list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shopping.ppthem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ppthemes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slidesgratis.com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09453" y="-1083156"/>
            <a:ext cx="1555777" cy="97073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6">
            <a:alphaModFix/>
          </a:blip>
          <a:srcRect t="26389" r="12614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753900" y="-905770"/>
            <a:ext cx="24064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http://pptbundle.com/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09453" y="-1083156"/>
            <a:ext cx="1555777" cy="9707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 txBox="1"/>
          <p:nvPr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16">
            <a:alphaModFix/>
          </a:blip>
          <a:srcRect t="26389" r="12614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g"/><Relationship Id="rId5" Type="http://schemas.openxmlformats.org/officeDocument/2006/relationships/image" Target="../media/image31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g"/><Relationship Id="rId5" Type="http://schemas.openxmlformats.org/officeDocument/2006/relationships/image" Target="../media/image32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7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 l="3156" r="3166" b="13239"/>
          <a:stretch/>
        </p:blipFill>
        <p:spPr>
          <a:xfrm>
            <a:off x="0" y="-65325"/>
            <a:ext cx="12192001" cy="71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0232" y="601980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34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/>
        </p:nvSpPr>
        <p:spPr>
          <a:xfrm>
            <a:off x="2249996" y="1334567"/>
            <a:ext cx="76920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endParaRPr sz="36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1076764" y="4693559"/>
            <a:ext cx="303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Autenticação de Usuários</a:t>
            </a:r>
            <a:endParaRPr sz="11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Permite que os usuários criem uma conta, façam login e personalizem seu perfil. Esse recurso garante segurança e possibilita acesso a recursos exclusivos, como avaliações e favoritos.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4336348" y="4695038"/>
            <a:ext cx="303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>
                <a:solidFill>
                  <a:schemeClr val="lt1"/>
                </a:solidFill>
              </a:rPr>
              <a:t>Sistema de Avaliações</a:t>
            </a:r>
            <a:br>
              <a:rPr lang="en-US" sz="1100" b="1">
                <a:solidFill>
                  <a:schemeClr val="lt1"/>
                </a:solidFill>
              </a:rPr>
            </a:br>
            <a:r>
              <a:rPr lang="en-US" sz="1100">
                <a:solidFill>
                  <a:schemeClr val="lt1"/>
                </a:solidFill>
              </a:rPr>
              <a:t>Os usuários podem avaliar filmes e deixar comentários, criando um banco de opiniões para outros visitantes consultarem. Isso ajuda a comunidade a encontrar recomendações e opiniões honestas sobre os filmes.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7773486" y="4696518"/>
            <a:ext cx="303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Favoritos</a:t>
            </a:r>
            <a:endParaRPr sz="11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Com essa funcionalidade, os usuários podem adicionar filmes a uma lista de favoritos. Isso facilita o acesso a títulos marcantes ou aqueles que eles querem assistir futuramente.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186676" y="405575"/>
            <a:ext cx="1196401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298" name="Google Shape;298;p21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99" name="Google Shape;299;p21" descr="Netflix smileu profile icon&quot; by Norbert-Sloth | Redbubble"/>
            <p:cNvPicPr preferRelativeResize="0"/>
            <p:nvPr/>
          </p:nvPicPr>
          <p:blipFill rotWithShape="1">
            <a:blip r:embed="rId3">
              <a:alphaModFix/>
            </a:blip>
            <a:srcRect l="42" r="41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1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pic>
        <p:nvPicPr>
          <p:cNvPr id="304" name="Google Shape;304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6217" r="6208"/>
          <a:stretch/>
        </p:blipFill>
        <p:spPr>
          <a:xfrm>
            <a:off x="1188129" y="2673805"/>
            <a:ext cx="2934835" cy="188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6217" r="6208"/>
          <a:stretch/>
        </p:blipFill>
        <p:spPr>
          <a:xfrm>
            <a:off x="4369479" y="2671084"/>
            <a:ext cx="2934835" cy="188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b="63868"/>
          <a:stretch/>
        </p:blipFill>
        <p:spPr>
          <a:xfrm>
            <a:off x="7763101" y="2676527"/>
            <a:ext cx="2934835" cy="18851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1"/>
          <p:cNvSpPr txBox="1"/>
          <p:nvPr/>
        </p:nvSpPr>
        <p:spPr>
          <a:xfrm>
            <a:off x="1671015" y="262213"/>
            <a:ext cx="17826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Autenticação de Usuários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3107976" y="262213"/>
            <a:ext cx="1493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de Avaliações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4464773" y="348838"/>
            <a:ext cx="11451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Favoritos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5609872" y="262213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Pesquisa de Filmes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6806272" y="262213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Listas e Coleções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7995350" y="262213"/>
            <a:ext cx="1580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 Responsiva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/>
          <p:nvPr/>
        </p:nvSpPr>
        <p:spPr>
          <a:xfrm>
            <a:off x="2007159" y="1249292"/>
            <a:ext cx="76920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endParaRPr sz="36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22"/>
          <p:cNvSpPr txBox="1"/>
          <p:nvPr/>
        </p:nvSpPr>
        <p:spPr>
          <a:xfrm>
            <a:off x="1076764" y="4693559"/>
            <a:ext cx="303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Pesquisa de Filmes</a:t>
            </a:r>
            <a:endParaRPr sz="11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Utilizando a API do TMDB, a pesquisa de filmes permite que os usuários encontrem rapidamente informações detalhadas sobre títulos específicos, como sinopse, elenco e avaliações.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4336348" y="4695038"/>
            <a:ext cx="30336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>
                <a:solidFill>
                  <a:schemeClr val="lt1"/>
                </a:solidFill>
              </a:rPr>
              <a:t>Listas e Coleções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lt1"/>
                </a:solidFill>
              </a:rPr>
              <a:t>Os usuários podem criar listas personalizadas de filmes, como “Filmes Favoritos de 2024” ou “Comédias Românticas”. Isso ajuda na organização dos filmes e na criação de recomendações temáticas.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7773486" y="4696518"/>
            <a:ext cx="30336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Interface Responsiva</a:t>
            </a:r>
            <a:endParaRPr sz="11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Essa funcionalidade garante que o site funcione bem em dispositivos móveis, adaptando-se automaticamente ao tamanho da tela. Isso melhora a experiência de navegação para usuários em qualquer dispositivo.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186676" y="405575"/>
            <a:ext cx="1196401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322" name="Google Shape;322;p22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323" name="Google Shape;323;p22" descr="Netflix smileu profile icon&quot; by Norbert-Sloth | Redbubble"/>
            <p:cNvPicPr preferRelativeResize="0"/>
            <p:nvPr/>
          </p:nvPicPr>
          <p:blipFill rotWithShape="1">
            <a:blip r:embed="rId3">
              <a:alphaModFix/>
            </a:blip>
            <a:srcRect l="39" r="39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2"/>
            <p:cNvSpPr/>
            <p:nvPr/>
          </p:nvSpPr>
          <p:spPr>
            <a:xfrm rot="10800000">
              <a:off x="11653763" y="473174"/>
              <a:ext cx="123900" cy="606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10406955" y="381583"/>
              <a:ext cx="214302" cy="269796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840700" y="377224"/>
              <a:ext cx="248670" cy="2697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0972800" y="319088"/>
              <a:ext cx="200100" cy="2001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pic>
        <p:nvPicPr>
          <p:cNvPr id="328" name="Google Shape;328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6217" r="6208"/>
          <a:stretch/>
        </p:blipFill>
        <p:spPr>
          <a:xfrm>
            <a:off x="1188129" y="2673805"/>
            <a:ext cx="2934902" cy="188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6217" r="6208"/>
          <a:stretch/>
        </p:blipFill>
        <p:spPr>
          <a:xfrm>
            <a:off x="4369479" y="2671084"/>
            <a:ext cx="2934902" cy="188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l="6217" r="6208"/>
          <a:stretch/>
        </p:blipFill>
        <p:spPr>
          <a:xfrm>
            <a:off x="7763101" y="2676527"/>
            <a:ext cx="2934899" cy="18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 txBox="1"/>
          <p:nvPr/>
        </p:nvSpPr>
        <p:spPr>
          <a:xfrm>
            <a:off x="1671015" y="262213"/>
            <a:ext cx="17826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Autenticação de Usuários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22"/>
          <p:cNvSpPr txBox="1"/>
          <p:nvPr/>
        </p:nvSpPr>
        <p:spPr>
          <a:xfrm>
            <a:off x="3107976" y="262213"/>
            <a:ext cx="1493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de Avaliações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22"/>
          <p:cNvSpPr txBox="1"/>
          <p:nvPr/>
        </p:nvSpPr>
        <p:spPr>
          <a:xfrm>
            <a:off x="4464773" y="348838"/>
            <a:ext cx="11451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Favoritos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5609872" y="262213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Pesquisa de Filmes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22"/>
          <p:cNvSpPr txBox="1"/>
          <p:nvPr/>
        </p:nvSpPr>
        <p:spPr>
          <a:xfrm>
            <a:off x="6806272" y="262213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Listas e Coleções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>
            <a:off x="7995350" y="262213"/>
            <a:ext cx="1580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 Responsiva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677" b="16676"/>
          <a:stretch/>
        </p:blipFill>
        <p:spPr>
          <a:xfrm>
            <a:off x="0" y="1040872"/>
            <a:ext cx="12192000" cy="5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/>
          <p:nvPr/>
        </p:nvSpPr>
        <p:spPr>
          <a:xfrm rot="5400000">
            <a:off x="3368854" y="-2345332"/>
            <a:ext cx="5454300" cy="12192000"/>
          </a:xfrm>
          <a:prstGeom prst="rect">
            <a:avLst/>
          </a:prstGeom>
          <a:gradFill>
            <a:gsLst>
              <a:gs pos="0">
                <a:srgbClr val="000000">
                  <a:alpha val="92941"/>
                </a:srgbClr>
              </a:gs>
              <a:gs pos="24000">
                <a:srgbClr val="000000">
                  <a:alpha val="9294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23"/>
          <p:cNvGrpSpPr/>
          <p:nvPr/>
        </p:nvGrpSpPr>
        <p:grpSpPr>
          <a:xfrm>
            <a:off x="455325" y="1596198"/>
            <a:ext cx="7744427" cy="3933314"/>
            <a:chOff x="455325" y="2157134"/>
            <a:chExt cx="7744427" cy="3578018"/>
          </a:xfrm>
        </p:grpSpPr>
        <p:grpSp>
          <p:nvGrpSpPr>
            <p:cNvPr id="344" name="Google Shape;344;p23"/>
            <p:cNvGrpSpPr/>
            <p:nvPr/>
          </p:nvGrpSpPr>
          <p:grpSpPr>
            <a:xfrm>
              <a:off x="455325" y="2157134"/>
              <a:ext cx="7744427" cy="3578018"/>
              <a:chOff x="455325" y="2157134"/>
              <a:chExt cx="7744427" cy="3578018"/>
            </a:xfrm>
          </p:grpSpPr>
          <p:grpSp>
            <p:nvGrpSpPr>
              <p:cNvPr id="345" name="Google Shape;345;p23"/>
              <p:cNvGrpSpPr/>
              <p:nvPr/>
            </p:nvGrpSpPr>
            <p:grpSpPr>
              <a:xfrm>
                <a:off x="455325" y="2157134"/>
                <a:ext cx="7744427" cy="3287394"/>
                <a:chOff x="375426" y="2485608"/>
                <a:chExt cx="7744427" cy="3287394"/>
              </a:xfrm>
            </p:grpSpPr>
            <p:sp>
              <p:nvSpPr>
                <p:cNvPr id="346" name="Google Shape;346;p23"/>
                <p:cNvSpPr txBox="1"/>
                <p:nvPr/>
              </p:nvSpPr>
              <p:spPr>
                <a:xfrm>
                  <a:off x="427853" y="2485608"/>
                  <a:ext cx="7692000" cy="113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600" b="1">
                      <a:solidFill>
                        <a:schemeClr val="lt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CONCLUSÃO</a:t>
                  </a:r>
                  <a:endParaRPr sz="36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47" name="Google Shape;347;p23"/>
                <p:cNvSpPr txBox="1"/>
                <p:nvPr/>
              </p:nvSpPr>
              <p:spPr>
                <a:xfrm>
                  <a:off x="375426" y="3896802"/>
                  <a:ext cx="6625500" cy="187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Após finalizarmos o site, realizamos testes com pessoas conhecidas para avaliar sua funcionalidade. Obtivemos resultados positivos, pois os usuários conseguiram realizar todas as ações propostas: salvar filmes que desejavam assistir ou já haviam assistido e comentar sobre eles. Esses testes confirmaram que o *CineVox* atendeu às expectativas, alcançando o objetivo de facilitar a descoberta de filmes bem avaliados e ajudar os usuários a organizarem suas preferências de forma prática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23"/>
                <p:cNvSpPr txBox="1"/>
                <p:nvPr/>
              </p:nvSpPr>
              <p:spPr>
                <a:xfrm>
                  <a:off x="427851" y="3477900"/>
                  <a:ext cx="1455900" cy="33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accent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97% for you</a:t>
                  </a:r>
                  <a:endParaRPr/>
                </a:p>
              </p:txBody>
            </p:sp>
            <p:sp>
              <p:nvSpPr>
                <p:cNvPr id="349" name="Google Shape;349;p23"/>
                <p:cNvSpPr/>
                <p:nvPr/>
              </p:nvSpPr>
              <p:spPr>
                <a:xfrm>
                  <a:off x="1706236" y="3540043"/>
                  <a:ext cx="464700" cy="257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16+</a:t>
                  </a:r>
                  <a:endParaRPr/>
                </a:p>
              </p:txBody>
            </p:sp>
            <p:sp>
              <p:nvSpPr>
                <p:cNvPr id="350" name="Google Shape;350;p23"/>
                <p:cNvSpPr txBox="1"/>
                <p:nvPr/>
              </p:nvSpPr>
              <p:spPr>
                <a:xfrm>
                  <a:off x="2231497" y="3497135"/>
                  <a:ext cx="1455900" cy="33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2022</a:t>
                  </a:r>
                  <a:endParaRPr/>
                </a:p>
              </p:txBody>
            </p:sp>
          </p:grpSp>
          <p:sp>
            <p:nvSpPr>
              <p:cNvPr id="351" name="Google Shape;351;p23"/>
              <p:cNvSpPr/>
              <p:nvPr/>
            </p:nvSpPr>
            <p:spPr>
              <a:xfrm>
                <a:off x="455326" y="5495752"/>
                <a:ext cx="1147500" cy="239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</a:t>
                </a:r>
                <a:endParaRPr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352" name="Google Shape;352;p23"/>
            <p:cNvSpPr/>
            <p:nvPr/>
          </p:nvSpPr>
          <p:spPr>
            <a:xfrm>
              <a:off x="586826" y="5530666"/>
              <a:ext cx="123485" cy="180985"/>
            </a:xfrm>
            <a:custGeom>
              <a:avLst/>
              <a:gdLst/>
              <a:ahLst/>
              <a:cxnLst/>
              <a:rect l="l" t="t" r="r" b="b"/>
              <a:pathLst>
                <a:path w="131" h="192" extrusionOk="0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3"/>
            <p:cNvSpPr txBox="1"/>
            <p:nvPr/>
          </p:nvSpPr>
          <p:spPr>
            <a:xfrm>
              <a:off x="666200" y="5492577"/>
              <a:ext cx="644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/>
            </a:p>
          </p:txBody>
        </p:sp>
      </p:grpSp>
      <p:sp>
        <p:nvSpPr>
          <p:cNvPr id="354" name="Google Shape;354;p23"/>
          <p:cNvSpPr txBox="1"/>
          <p:nvPr/>
        </p:nvSpPr>
        <p:spPr>
          <a:xfrm>
            <a:off x="446596" y="4967303"/>
            <a:ext cx="145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604875" y="405575"/>
            <a:ext cx="113610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356" name="Google Shape;356;p23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357" name="Google Shape;357;p23" descr="Netflix smileu profile icon&quot; by Norbert-Sloth | Redbubble"/>
            <p:cNvPicPr preferRelativeResize="0"/>
            <p:nvPr/>
          </p:nvPicPr>
          <p:blipFill rotWithShape="1">
            <a:blip r:embed="rId4">
              <a:alphaModFix/>
            </a:blip>
            <a:srcRect l="42" r="41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23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sp>
        <p:nvSpPr>
          <p:cNvPr id="362" name="Google Shape;362;p23"/>
          <p:cNvSpPr/>
          <p:nvPr/>
        </p:nvSpPr>
        <p:spPr>
          <a:xfrm>
            <a:off x="1683186" y="5275093"/>
            <a:ext cx="1331700" cy="263100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23"/>
          <p:cNvSpPr/>
          <p:nvPr/>
        </p:nvSpPr>
        <p:spPr>
          <a:xfrm>
            <a:off x="1814686" y="5313473"/>
            <a:ext cx="143302" cy="198957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1932159" y="5286842"/>
            <a:ext cx="1136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More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/>
          <p:nvPr/>
        </p:nvSpPr>
        <p:spPr>
          <a:xfrm>
            <a:off x="2104391" y="2438558"/>
            <a:ext cx="7983202" cy="16131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rgbClr val="FF0000"/>
                </a:solidFill>
                <a:latin typeface="Bebas Neue"/>
              </a:rPr>
              <a:t>OBRIGADO!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0232" y="60198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1164050" y="2052025"/>
            <a:ext cx="9914701" cy="275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34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4" descr="Netflix smileu profile icon&quot; by Norbert-Sloth | Redbubbl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2" r="41"/>
          <a:stretch/>
        </p:blipFill>
        <p:spPr>
          <a:xfrm>
            <a:off x="1123912" y="2351587"/>
            <a:ext cx="1885134" cy="1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 descr="Netflix | Netflix, Tv shows online, Netflix movie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667168" y="2351570"/>
            <a:ext cx="1885134" cy="1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 descr="File:Netflix-avatar.png - Wikimedia Commons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42" b="41"/>
          <a:stretch/>
        </p:blipFill>
        <p:spPr>
          <a:xfrm>
            <a:off x="6179864" y="2347233"/>
            <a:ext cx="1885134" cy="1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 descr="Netflix User Icon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42" r="41"/>
          <a:stretch/>
        </p:blipFill>
        <p:spPr>
          <a:xfrm>
            <a:off x="9018208" y="2347216"/>
            <a:ext cx="1885134" cy="188513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4159712" y="1362456"/>
            <a:ext cx="4014888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GRUPO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913879" y="4411025"/>
            <a:ext cx="23052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LEANDRO ISAIAS</a:t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3629793" y="4402767"/>
            <a:ext cx="1959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LUIZ FELIPE</a:t>
            </a: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6354333" y="4411013"/>
            <a:ext cx="1536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KAYCK HENRY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9215420" y="4402292"/>
            <a:ext cx="1536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LUIZ JOSÉ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5116066" y="489675"/>
            <a:ext cx="1959873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6760" t="20067" r="-34296" b="21085"/>
          <a:stretch/>
        </p:blipFill>
        <p:spPr>
          <a:xfrm>
            <a:off x="7988300" y="1033200"/>
            <a:ext cx="2285951" cy="13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0693492" y="1052273"/>
            <a:ext cx="2285908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7163" b="7154"/>
          <a:stretch/>
        </p:blipFill>
        <p:spPr>
          <a:xfrm>
            <a:off x="5283200" y="2776136"/>
            <a:ext cx="2285908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4803" t="11168" r="18708" b="11161"/>
          <a:stretch/>
        </p:blipFill>
        <p:spPr>
          <a:xfrm>
            <a:off x="7988346" y="2776136"/>
            <a:ext cx="2285907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t="4111" b="4102"/>
          <a:stretch/>
        </p:blipFill>
        <p:spPr>
          <a:xfrm>
            <a:off x="10693492" y="2776136"/>
            <a:ext cx="2285908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4865" r="4865"/>
          <a:stretch/>
        </p:blipFill>
        <p:spPr>
          <a:xfrm>
            <a:off x="5283200" y="4519049"/>
            <a:ext cx="2285909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l="797" r="806"/>
          <a:stretch/>
        </p:blipFill>
        <p:spPr>
          <a:xfrm>
            <a:off x="7988346" y="4519049"/>
            <a:ext cx="2285908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l="-37235" t="21994" r="-39069" b="21422"/>
          <a:stretch/>
        </p:blipFill>
        <p:spPr>
          <a:xfrm>
            <a:off x="10693492" y="4519049"/>
            <a:ext cx="2285908" cy="130572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202725" y="1754238"/>
            <a:ext cx="483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Que é o cinevox?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841426" y="3071715"/>
            <a:ext cx="32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02725" y="3071725"/>
            <a:ext cx="46611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CineVox</a:t>
            </a:r>
            <a:r>
              <a:rPr lang="en-US" sz="1500">
                <a:solidFill>
                  <a:schemeClr val="lt1"/>
                </a:solidFill>
              </a:rPr>
              <a:t> é a sua plataforma definitiva para explorar, avaliar e compartilhar experiências cinematográficas! Descubra os melhores filmes, leia sinopses detalhadas, veja comentários da comunidade e deixe suas próprias opiniões. Com uma interface intuitiva, o CineVox facilita encontrar aquele filme perfeito, explorar sugestões baseadas no seu gosto e marcar seus favoritos</a:t>
            </a:r>
            <a:endParaRPr sz="24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691468" y="405575"/>
            <a:ext cx="198585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110" name="Google Shape;110;p15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111" name="Google Shape;111;p15" descr="Netflix smileu profile icon&quot; by Norbert-Sloth | Redbubble"/>
            <p:cNvPicPr preferRelativeResize="0"/>
            <p:nvPr/>
          </p:nvPicPr>
          <p:blipFill rotWithShape="1">
            <a:blip r:embed="rId11">
              <a:alphaModFix/>
            </a:blip>
            <a:srcRect l="42" r="41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5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sp>
        <p:nvSpPr>
          <p:cNvPr id="116" name="Google Shape;116;p15"/>
          <p:cNvSpPr txBox="1"/>
          <p:nvPr/>
        </p:nvSpPr>
        <p:spPr>
          <a:xfrm>
            <a:off x="257125" y="2551575"/>
            <a:ext cx="16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100% pra você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2380650" y="2551588"/>
            <a:ext cx="151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2024</a:t>
            </a:r>
            <a:endParaRPr/>
          </a:p>
        </p:txBody>
      </p:sp>
      <p:grpSp>
        <p:nvGrpSpPr>
          <p:cNvPr id="118" name="Google Shape;118;p15"/>
          <p:cNvGrpSpPr/>
          <p:nvPr/>
        </p:nvGrpSpPr>
        <p:grpSpPr>
          <a:xfrm>
            <a:off x="10227078" y="6161101"/>
            <a:ext cx="1455117" cy="292963"/>
            <a:chOff x="10227078" y="6161101"/>
            <a:chExt cx="1455117" cy="292963"/>
          </a:xfrm>
        </p:grpSpPr>
        <p:sp>
          <p:nvSpPr>
            <p:cNvPr id="119" name="Google Shape;119;p15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endParaRPr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0382251" y="6214099"/>
              <a:ext cx="123485" cy="180985"/>
            </a:xfrm>
            <a:custGeom>
              <a:avLst/>
              <a:gdLst/>
              <a:ahLst/>
              <a:cxnLst/>
              <a:rect l="l" t="t" r="r" b="b"/>
              <a:pathLst>
                <a:path w="131" h="192" extrusionOk="0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10453995" y="6168400"/>
              <a:ext cx="1228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Pular abetura</a:t>
              </a:r>
              <a:endParaRPr/>
            </a:p>
          </p:txBody>
        </p:sp>
      </p:grpSp>
      <p:pic>
        <p:nvPicPr>
          <p:cNvPr id="122" name="Google Shape;122;p15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12">
            <a:alphaModFix/>
          </a:blip>
          <a:srcRect/>
          <a:stretch/>
        </p:blipFill>
        <p:spPr>
          <a:xfrm>
            <a:off x="5283200" y="1033223"/>
            <a:ext cx="2285908" cy="130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13">
            <a:alphaModFix/>
          </a:blip>
          <a:srcRect t="1465" b="1465"/>
          <a:stretch/>
        </p:blipFill>
        <p:spPr>
          <a:xfrm>
            <a:off x="1933225" y="2579263"/>
            <a:ext cx="324074" cy="31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961" y="1140074"/>
            <a:ext cx="550425" cy="5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06" b="16706"/>
          <a:stretch/>
        </p:blipFill>
        <p:spPr>
          <a:xfrm flipH="1">
            <a:off x="39777" y="0"/>
            <a:ext cx="12112423" cy="541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238126" y="5943600"/>
            <a:ext cx="11556600" cy="7731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420464" y="6140525"/>
            <a:ext cx="238862" cy="350088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898189" y="6140525"/>
            <a:ext cx="240686" cy="350088"/>
          </a:xfrm>
          <a:custGeom>
            <a:avLst/>
            <a:gdLst/>
            <a:ahLst/>
            <a:cxnLst/>
            <a:rect l="l" t="t" r="r" b="b"/>
            <a:pathLst>
              <a:path w="132" h="192" extrusionOk="0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374090" y="6147818"/>
            <a:ext cx="238862" cy="351912"/>
          </a:xfrm>
          <a:custGeom>
            <a:avLst/>
            <a:gdLst/>
            <a:ahLst/>
            <a:cxnLst/>
            <a:rect l="l" t="t" r="r" b="b"/>
            <a:pathLst>
              <a:path w="131" h="193" extrusionOk="0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850781" y="6147818"/>
            <a:ext cx="438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1612953" y="6153288"/>
            <a:ext cx="43800" cy="34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2269368" y="6240811"/>
            <a:ext cx="6901500" cy="16050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2267545" y="6240811"/>
            <a:ext cx="6952500" cy="186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1767940" y="6260868"/>
            <a:ext cx="41938" cy="122166"/>
          </a:xfrm>
          <a:custGeom>
            <a:avLst/>
            <a:gdLst/>
            <a:ahLst/>
            <a:cxnLst/>
            <a:rect l="l" t="t" r="r" b="b"/>
            <a:pathLst>
              <a:path w="23" h="67" extrusionOk="0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1853638" y="6260868"/>
            <a:ext cx="74758" cy="123990"/>
          </a:xfrm>
          <a:custGeom>
            <a:avLst/>
            <a:gdLst/>
            <a:ahLst/>
            <a:cxnLst/>
            <a:rect l="l" t="t" r="r" b="b"/>
            <a:pathLst>
              <a:path w="47" h="77" extrusionOk="0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952101" y="6293688"/>
            <a:ext cx="20057" cy="91169"/>
          </a:xfrm>
          <a:custGeom>
            <a:avLst/>
            <a:gdLst/>
            <a:ahLst/>
            <a:cxnLst/>
            <a:rect l="l" t="t" r="r" b="b"/>
            <a:pathLst>
              <a:path w="13" h="56" extrusionOk="0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1988568" y="6259044"/>
            <a:ext cx="76582" cy="125813"/>
          </a:xfrm>
          <a:custGeom>
            <a:avLst/>
            <a:gdLst/>
            <a:ahLst/>
            <a:cxnLst/>
            <a:rect l="l" t="t" r="r" b="b"/>
            <a:pathLst>
              <a:path w="47" h="78" extrusionOk="0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2083384" y="6259044"/>
            <a:ext cx="83875" cy="125813"/>
          </a:xfrm>
          <a:custGeom>
            <a:avLst/>
            <a:gdLst/>
            <a:ahLst/>
            <a:cxnLst/>
            <a:rect l="l" t="t" r="r" b="b"/>
            <a:pathLst>
              <a:path w="52" h="78" extrusionOk="0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9272961" y="6259044"/>
            <a:ext cx="76582" cy="125813"/>
          </a:xfrm>
          <a:custGeom>
            <a:avLst/>
            <a:gdLst/>
            <a:ahLst/>
            <a:cxnLst/>
            <a:rect l="l" t="t" r="r" b="b"/>
            <a:pathLst>
              <a:path w="47" h="78" extrusionOk="0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9380540" y="6260868"/>
            <a:ext cx="41938" cy="122166"/>
          </a:xfrm>
          <a:custGeom>
            <a:avLst/>
            <a:gdLst/>
            <a:ahLst/>
            <a:cxnLst/>
            <a:rect l="l" t="t" r="r" b="b"/>
            <a:pathLst>
              <a:path w="23" h="67" extrusionOk="0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9468062" y="6293688"/>
            <a:ext cx="21881" cy="91169"/>
          </a:xfrm>
          <a:custGeom>
            <a:avLst/>
            <a:gdLst/>
            <a:ahLst/>
            <a:cxnLst/>
            <a:rect l="l" t="t" r="r" b="b"/>
            <a:pathLst>
              <a:path w="14" h="56" extrusionOk="0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9502707" y="6259044"/>
            <a:ext cx="83875" cy="125813"/>
          </a:xfrm>
          <a:custGeom>
            <a:avLst/>
            <a:gdLst/>
            <a:ahLst/>
            <a:cxnLst/>
            <a:rect l="l" t="t" r="r" b="b"/>
            <a:pathLst>
              <a:path w="51" h="78" extrusionOk="0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9601169" y="6259044"/>
            <a:ext cx="82052" cy="125813"/>
          </a:xfrm>
          <a:custGeom>
            <a:avLst/>
            <a:gdLst/>
            <a:ahLst/>
            <a:cxnLst/>
            <a:rect l="l" t="t" r="r" b="b"/>
            <a:pathLst>
              <a:path w="51" h="78" extrusionOk="0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0144535" y="6229870"/>
            <a:ext cx="87600" cy="20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10527445" y="6253574"/>
            <a:ext cx="87600" cy="1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10651434" y="6253574"/>
            <a:ext cx="87600" cy="1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10779071" y="6253574"/>
            <a:ext cx="87600" cy="1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10903060" y="6253574"/>
            <a:ext cx="87600" cy="16230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11028873" y="6253574"/>
            <a:ext cx="87600" cy="16230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10253938" y="6160582"/>
            <a:ext cx="175044" cy="348265"/>
          </a:xfrm>
          <a:custGeom>
            <a:avLst/>
            <a:gdLst/>
            <a:ahLst/>
            <a:cxnLst/>
            <a:rect l="l" t="t" r="r" b="b"/>
            <a:pathLst>
              <a:path w="96" h="191" extrusionOk="0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11280500" y="6167875"/>
            <a:ext cx="145870" cy="147694"/>
          </a:xfrm>
          <a:custGeom>
            <a:avLst/>
            <a:gdLst/>
            <a:ahLst/>
            <a:cxnLst/>
            <a:rect l="l" t="t" r="r" b="b"/>
            <a:pathLst>
              <a:path w="80" h="81" extrusionOk="0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1473778" y="6167875"/>
            <a:ext cx="149517" cy="147694"/>
          </a:xfrm>
          <a:custGeom>
            <a:avLst/>
            <a:gdLst/>
            <a:ahLst/>
            <a:cxnLst/>
            <a:rect l="l" t="t" r="r" b="b"/>
            <a:pathLst>
              <a:path w="82" h="81" extrusionOk="0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11473778" y="6359330"/>
            <a:ext cx="149517" cy="147694"/>
          </a:xfrm>
          <a:custGeom>
            <a:avLst/>
            <a:gdLst/>
            <a:ahLst/>
            <a:cxnLst/>
            <a:rect l="l" t="t" r="r" b="b"/>
            <a:pathLst>
              <a:path w="82" h="81" extrusionOk="0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11282323" y="6359330"/>
            <a:ext cx="147694" cy="147694"/>
          </a:xfrm>
          <a:custGeom>
            <a:avLst/>
            <a:gdLst/>
            <a:ahLst/>
            <a:cxnLst/>
            <a:rect l="l" t="t" r="r" b="b"/>
            <a:pathLst>
              <a:path w="81" h="81" extrusionOk="0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9792624" y="6266338"/>
            <a:ext cx="96639" cy="131283"/>
          </a:xfrm>
          <a:custGeom>
            <a:avLst/>
            <a:gdLst/>
            <a:ahLst/>
            <a:cxnLst/>
            <a:rect l="l" t="t" r="r" b="b"/>
            <a:pathLst>
              <a:path w="53" h="72" extrusionOk="0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9918437" y="6264514"/>
            <a:ext cx="109403" cy="134930"/>
          </a:xfrm>
          <a:custGeom>
            <a:avLst/>
            <a:gdLst/>
            <a:ahLst/>
            <a:cxnLst/>
            <a:rect l="l" t="t" r="r" b="b"/>
            <a:pathLst>
              <a:path w="67" h="83" extrusionOk="0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/>
          <p:nvPr/>
        </p:nvSpPr>
        <p:spPr>
          <a:xfrm rot="5400000">
            <a:off x="3368852" y="-3368851"/>
            <a:ext cx="5454300" cy="12192000"/>
          </a:xfrm>
          <a:prstGeom prst="rect">
            <a:avLst/>
          </a:prstGeom>
          <a:gradFill>
            <a:gsLst>
              <a:gs pos="0">
                <a:srgbClr val="000000">
                  <a:alpha val="92941"/>
                </a:srgbClr>
              </a:gs>
              <a:gs pos="24000">
                <a:srgbClr val="000000">
                  <a:alpha val="92941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571336" y="5189155"/>
            <a:ext cx="1147500" cy="263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702836" y="5227536"/>
            <a:ext cx="123485" cy="198957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782210" y="5185665"/>
            <a:ext cx="64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</a:t>
            </a:r>
            <a:endParaRPr/>
          </a:p>
        </p:txBody>
      </p:sp>
      <p:grpSp>
        <p:nvGrpSpPr>
          <p:cNvPr id="165" name="Google Shape;165;p16"/>
          <p:cNvGrpSpPr/>
          <p:nvPr/>
        </p:nvGrpSpPr>
        <p:grpSpPr>
          <a:xfrm>
            <a:off x="378827" y="1928963"/>
            <a:ext cx="8320172" cy="3155983"/>
            <a:chOff x="303782" y="2846087"/>
            <a:chExt cx="7904401" cy="2870902"/>
          </a:xfrm>
        </p:grpSpPr>
        <p:sp>
          <p:nvSpPr>
            <p:cNvPr id="166" name="Google Shape;166;p16"/>
            <p:cNvSpPr txBox="1"/>
            <p:nvPr/>
          </p:nvSpPr>
          <p:spPr>
            <a:xfrm>
              <a:off x="516182" y="2846087"/>
              <a:ext cx="7692000" cy="7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Usuários Principais</a:t>
              </a:r>
              <a:endPara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430555" y="3966789"/>
              <a:ext cx="5750100" cy="17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</a:rPr>
                <a:t>O </a:t>
              </a:r>
              <a:r>
                <a:rPr lang="en-US" sz="1700" i="1">
                  <a:solidFill>
                    <a:schemeClr val="lt1"/>
                  </a:solidFill>
                </a:rPr>
                <a:t>CineVox</a:t>
              </a:r>
              <a:r>
                <a:rPr lang="en-US" sz="1700">
                  <a:solidFill>
                    <a:schemeClr val="lt1"/>
                  </a:solidFill>
                </a:rPr>
                <a:t> é voltado para jovens adultos de classe média a média-alta, com ensino médio completo ou superior, entre 14 e 35 anos, interessados em cinema e cultura pop. Esse público, que busca frequentemente recomendações e análises de filmes, é ativo em plataformas digitais e consome tanto lançamentos de streaming quanto produções independentes. 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6"/>
            <p:cNvSpPr txBox="1"/>
            <p:nvPr/>
          </p:nvSpPr>
          <p:spPr>
            <a:xfrm>
              <a:off x="303782" y="3559634"/>
              <a:ext cx="14559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99% Pra Você</a:t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1708936" y="3617752"/>
              <a:ext cx="464700" cy="25740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2204372" y="3578460"/>
              <a:ext cx="14559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2024</a:t>
              </a:r>
              <a:endParaRPr/>
            </a:p>
          </p:txBody>
        </p:sp>
      </p:grpSp>
      <p:sp>
        <p:nvSpPr>
          <p:cNvPr id="171" name="Google Shape;171;p16"/>
          <p:cNvSpPr/>
          <p:nvPr/>
        </p:nvSpPr>
        <p:spPr>
          <a:xfrm>
            <a:off x="420468" y="422000"/>
            <a:ext cx="198585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23" y="1310419"/>
            <a:ext cx="644400" cy="61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/>
          <p:nvPr/>
        </p:nvSpPr>
        <p:spPr>
          <a:xfrm>
            <a:off x="238126" y="5943600"/>
            <a:ext cx="11556566" cy="773112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420464" y="6140525"/>
            <a:ext cx="238862" cy="350088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898189" y="6140525"/>
            <a:ext cx="240686" cy="350088"/>
          </a:xfrm>
          <a:custGeom>
            <a:avLst/>
            <a:gdLst/>
            <a:ahLst/>
            <a:cxnLst/>
            <a:rect l="l" t="t" r="r" b="b"/>
            <a:pathLst>
              <a:path w="132" h="192" extrusionOk="0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1374090" y="6147818"/>
            <a:ext cx="238862" cy="351912"/>
          </a:xfrm>
          <a:custGeom>
            <a:avLst/>
            <a:gdLst/>
            <a:ahLst/>
            <a:cxnLst/>
            <a:rect l="l" t="t" r="r" b="b"/>
            <a:pathLst>
              <a:path w="131" h="193" extrusionOk="0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850781" y="6147818"/>
            <a:ext cx="43761" cy="3427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612953" y="6153288"/>
            <a:ext cx="43761" cy="340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2269368" y="6240811"/>
            <a:ext cx="6901483" cy="160457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7545" y="6240811"/>
            <a:ext cx="6952538" cy="18598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1767940" y="6260868"/>
            <a:ext cx="41938" cy="122166"/>
          </a:xfrm>
          <a:custGeom>
            <a:avLst/>
            <a:gdLst/>
            <a:ahLst/>
            <a:cxnLst/>
            <a:rect l="l" t="t" r="r" b="b"/>
            <a:pathLst>
              <a:path w="23" h="67" extrusionOk="0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1853638" y="6260868"/>
            <a:ext cx="74758" cy="123990"/>
          </a:xfrm>
          <a:custGeom>
            <a:avLst/>
            <a:gdLst/>
            <a:ahLst/>
            <a:cxnLst/>
            <a:rect l="l" t="t" r="r" b="b"/>
            <a:pathLst>
              <a:path w="47" h="77" extrusionOk="0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1952101" y="6293688"/>
            <a:ext cx="20057" cy="91169"/>
          </a:xfrm>
          <a:custGeom>
            <a:avLst/>
            <a:gdLst/>
            <a:ahLst/>
            <a:cxnLst/>
            <a:rect l="l" t="t" r="r" b="b"/>
            <a:pathLst>
              <a:path w="13" h="56" extrusionOk="0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1988568" y="6259044"/>
            <a:ext cx="76582" cy="125813"/>
          </a:xfrm>
          <a:custGeom>
            <a:avLst/>
            <a:gdLst/>
            <a:ahLst/>
            <a:cxnLst/>
            <a:rect l="l" t="t" r="r" b="b"/>
            <a:pathLst>
              <a:path w="47" h="78" extrusionOk="0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2083384" y="6259044"/>
            <a:ext cx="83875" cy="125813"/>
          </a:xfrm>
          <a:custGeom>
            <a:avLst/>
            <a:gdLst/>
            <a:ahLst/>
            <a:cxnLst/>
            <a:rect l="l" t="t" r="r" b="b"/>
            <a:pathLst>
              <a:path w="52" h="78" extrusionOk="0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9272961" y="6259044"/>
            <a:ext cx="76582" cy="125813"/>
          </a:xfrm>
          <a:custGeom>
            <a:avLst/>
            <a:gdLst/>
            <a:ahLst/>
            <a:cxnLst/>
            <a:rect l="l" t="t" r="r" b="b"/>
            <a:pathLst>
              <a:path w="47" h="78" extrusionOk="0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9380540" y="6260868"/>
            <a:ext cx="41938" cy="122166"/>
          </a:xfrm>
          <a:custGeom>
            <a:avLst/>
            <a:gdLst/>
            <a:ahLst/>
            <a:cxnLst/>
            <a:rect l="l" t="t" r="r" b="b"/>
            <a:pathLst>
              <a:path w="23" h="67" extrusionOk="0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9468062" y="6293688"/>
            <a:ext cx="21881" cy="91169"/>
          </a:xfrm>
          <a:custGeom>
            <a:avLst/>
            <a:gdLst/>
            <a:ahLst/>
            <a:cxnLst/>
            <a:rect l="l" t="t" r="r" b="b"/>
            <a:pathLst>
              <a:path w="14" h="56" extrusionOk="0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9502707" y="6259044"/>
            <a:ext cx="83875" cy="125813"/>
          </a:xfrm>
          <a:custGeom>
            <a:avLst/>
            <a:gdLst/>
            <a:ahLst/>
            <a:cxnLst/>
            <a:rect l="l" t="t" r="r" b="b"/>
            <a:pathLst>
              <a:path w="51" h="78" extrusionOk="0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9601169" y="6259044"/>
            <a:ext cx="82052" cy="125813"/>
          </a:xfrm>
          <a:custGeom>
            <a:avLst/>
            <a:gdLst/>
            <a:ahLst/>
            <a:cxnLst/>
            <a:rect l="l" t="t" r="r" b="b"/>
            <a:pathLst>
              <a:path w="51" h="78" extrusionOk="0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10144535" y="6229870"/>
            <a:ext cx="87522" cy="204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10527445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10651434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10779071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10903060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11028873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10253938" y="6160582"/>
            <a:ext cx="175044" cy="348265"/>
          </a:xfrm>
          <a:custGeom>
            <a:avLst/>
            <a:gdLst/>
            <a:ahLst/>
            <a:cxnLst/>
            <a:rect l="l" t="t" r="r" b="b"/>
            <a:pathLst>
              <a:path w="96" h="191" extrusionOk="0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11280500" y="6167875"/>
            <a:ext cx="145870" cy="147694"/>
          </a:xfrm>
          <a:custGeom>
            <a:avLst/>
            <a:gdLst/>
            <a:ahLst/>
            <a:cxnLst/>
            <a:rect l="l" t="t" r="r" b="b"/>
            <a:pathLst>
              <a:path w="80" h="81" extrusionOk="0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11473778" y="6167875"/>
            <a:ext cx="149517" cy="147694"/>
          </a:xfrm>
          <a:custGeom>
            <a:avLst/>
            <a:gdLst/>
            <a:ahLst/>
            <a:cxnLst/>
            <a:rect l="l" t="t" r="r" b="b"/>
            <a:pathLst>
              <a:path w="82" h="81" extrusionOk="0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11473778" y="6359330"/>
            <a:ext cx="149517" cy="147694"/>
          </a:xfrm>
          <a:custGeom>
            <a:avLst/>
            <a:gdLst/>
            <a:ahLst/>
            <a:cxnLst/>
            <a:rect l="l" t="t" r="r" b="b"/>
            <a:pathLst>
              <a:path w="82" h="81" extrusionOk="0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11282323" y="6359330"/>
            <a:ext cx="147694" cy="147694"/>
          </a:xfrm>
          <a:custGeom>
            <a:avLst/>
            <a:gdLst/>
            <a:ahLst/>
            <a:cxnLst/>
            <a:rect l="l" t="t" r="r" b="b"/>
            <a:pathLst>
              <a:path w="81" h="81" extrusionOk="0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9792624" y="6266338"/>
            <a:ext cx="96639" cy="131283"/>
          </a:xfrm>
          <a:custGeom>
            <a:avLst/>
            <a:gdLst/>
            <a:ahLst/>
            <a:cxnLst/>
            <a:rect l="l" t="t" r="r" b="b"/>
            <a:pathLst>
              <a:path w="53" h="72" extrusionOk="0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9918437" y="6264514"/>
            <a:ext cx="109403" cy="134930"/>
          </a:xfrm>
          <a:custGeom>
            <a:avLst/>
            <a:gdLst/>
            <a:ahLst/>
            <a:cxnLst/>
            <a:rect l="l" t="t" r="r" b="b"/>
            <a:pathLst>
              <a:path w="67" h="83" extrusionOk="0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744" b="1744"/>
          <a:stretch/>
        </p:blipFill>
        <p:spPr>
          <a:xfrm>
            <a:off x="0" y="367772"/>
            <a:ext cx="12192000" cy="5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/>
          <p:nvPr/>
        </p:nvSpPr>
        <p:spPr>
          <a:xfrm rot="5400000">
            <a:off x="3368852" y="-3044838"/>
            <a:ext cx="5454300" cy="12192000"/>
          </a:xfrm>
          <a:prstGeom prst="rect">
            <a:avLst/>
          </a:prstGeom>
          <a:gradFill>
            <a:gsLst>
              <a:gs pos="0">
                <a:srgbClr val="000000">
                  <a:alpha val="92941"/>
                </a:srgbClr>
              </a:gs>
              <a:gs pos="24000">
                <a:srgbClr val="000000">
                  <a:alpha val="9294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17"/>
          <p:cNvGrpSpPr/>
          <p:nvPr/>
        </p:nvGrpSpPr>
        <p:grpSpPr>
          <a:xfrm>
            <a:off x="420473" y="1430899"/>
            <a:ext cx="7744426" cy="4262853"/>
            <a:chOff x="420476" y="2064529"/>
            <a:chExt cx="7744426" cy="3877789"/>
          </a:xfrm>
        </p:grpSpPr>
        <p:grpSp>
          <p:nvGrpSpPr>
            <p:cNvPr id="211" name="Google Shape;211;p17"/>
            <p:cNvGrpSpPr/>
            <p:nvPr/>
          </p:nvGrpSpPr>
          <p:grpSpPr>
            <a:xfrm>
              <a:off x="420476" y="2064529"/>
              <a:ext cx="7744426" cy="3877789"/>
              <a:chOff x="420476" y="2064529"/>
              <a:chExt cx="7744426" cy="3877789"/>
            </a:xfrm>
          </p:grpSpPr>
          <p:grpSp>
            <p:nvGrpSpPr>
              <p:cNvPr id="212" name="Google Shape;212;p17"/>
              <p:cNvGrpSpPr/>
              <p:nvPr/>
            </p:nvGrpSpPr>
            <p:grpSpPr>
              <a:xfrm>
                <a:off x="420476" y="2064529"/>
                <a:ext cx="7744426" cy="3635217"/>
                <a:chOff x="340577" y="2393003"/>
                <a:chExt cx="7744426" cy="3635217"/>
              </a:xfrm>
            </p:grpSpPr>
            <p:sp>
              <p:nvSpPr>
                <p:cNvPr id="213" name="Google Shape;213;p17"/>
                <p:cNvSpPr txBox="1"/>
                <p:nvPr/>
              </p:nvSpPr>
              <p:spPr>
                <a:xfrm>
                  <a:off x="393003" y="2393003"/>
                  <a:ext cx="7692000" cy="113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600" b="1">
                      <a:solidFill>
                        <a:schemeClr val="lt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Metodologia</a:t>
                  </a:r>
                  <a:endParaRPr sz="36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14" name="Google Shape;214;p17"/>
                <p:cNvSpPr txBox="1"/>
                <p:nvPr/>
              </p:nvSpPr>
              <p:spPr>
                <a:xfrm>
                  <a:off x="340577" y="3787820"/>
                  <a:ext cx="5430600" cy="224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 projeto foi desenvolvido no centro universitário Estácio do Recife, onde nosso grupo realizou reuniões para discutir e definir as ideias iniciais. A princípio, optamos por desenvolver um site de vendas de produtos eletrônicos. Entretanto, durante uma das reuniões, surgiu a proposta de criar uma plataforma de avaliação de filmes, o que levou à reformulação completa do projeto, incluindo o desenvolvimento de novos códigos e imagens. A equipe dividiu as tarefas entre seus membros, com cada um assumindo responsabilidades específicas, mantendo o foco principal no desenvolvimento do código do site.</a:t>
                  </a:r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17"/>
                <p:cNvSpPr txBox="1"/>
                <p:nvPr/>
              </p:nvSpPr>
              <p:spPr>
                <a:xfrm>
                  <a:off x="947475" y="2472658"/>
                  <a:ext cx="970101" cy="4037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16" name="Google Shape;216;p17"/>
                <p:cNvSpPr txBox="1"/>
                <p:nvPr/>
              </p:nvSpPr>
              <p:spPr>
                <a:xfrm>
                  <a:off x="382401" y="3435441"/>
                  <a:ext cx="1455900" cy="33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accent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97% for you</a:t>
                  </a:r>
                  <a:endParaRPr/>
                </a:p>
              </p:txBody>
            </p:sp>
            <p:sp>
              <p:nvSpPr>
                <p:cNvPr id="217" name="Google Shape;217;p17"/>
                <p:cNvSpPr/>
                <p:nvPr/>
              </p:nvSpPr>
              <p:spPr>
                <a:xfrm>
                  <a:off x="1660786" y="3497584"/>
                  <a:ext cx="464700" cy="257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16+</a:t>
                  </a:r>
                  <a:endParaRPr/>
                </a:p>
              </p:txBody>
            </p:sp>
            <p:sp>
              <p:nvSpPr>
                <p:cNvPr id="218" name="Google Shape;218;p17"/>
                <p:cNvSpPr txBox="1"/>
                <p:nvPr/>
              </p:nvSpPr>
              <p:spPr>
                <a:xfrm>
                  <a:off x="2186047" y="3454676"/>
                  <a:ext cx="1455900" cy="33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2022</a:t>
                  </a:r>
                  <a:endParaRPr/>
                </a:p>
              </p:txBody>
            </p:sp>
          </p:grpSp>
          <p:sp>
            <p:nvSpPr>
              <p:cNvPr id="219" name="Google Shape;219;p17"/>
              <p:cNvSpPr/>
              <p:nvPr/>
            </p:nvSpPr>
            <p:spPr>
              <a:xfrm>
                <a:off x="444789" y="5702918"/>
                <a:ext cx="1147500" cy="239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</a:t>
                </a:r>
                <a:endParaRPr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20" name="Google Shape;220;p17"/>
            <p:cNvSpPr/>
            <p:nvPr/>
          </p:nvSpPr>
          <p:spPr>
            <a:xfrm>
              <a:off x="576289" y="5737832"/>
              <a:ext cx="123485" cy="180985"/>
            </a:xfrm>
            <a:custGeom>
              <a:avLst/>
              <a:gdLst/>
              <a:ahLst/>
              <a:cxnLst/>
              <a:rect l="l" t="t" r="r" b="b"/>
              <a:pathLst>
                <a:path w="131" h="192" extrusionOk="0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655663" y="5699743"/>
              <a:ext cx="644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/>
            </a:p>
          </p:txBody>
        </p:sp>
      </p:grpSp>
      <p:sp>
        <p:nvSpPr>
          <p:cNvPr id="222" name="Google Shape;222;p17"/>
          <p:cNvSpPr/>
          <p:nvPr/>
        </p:nvSpPr>
        <p:spPr>
          <a:xfrm>
            <a:off x="420468" y="422000"/>
            <a:ext cx="198585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8000"/>
            <a:ext cx="12192001" cy="56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/>
          <p:nvPr/>
        </p:nvSpPr>
        <p:spPr>
          <a:xfrm rot="5400000">
            <a:off x="2730925" y="-2617750"/>
            <a:ext cx="6726900" cy="12188700"/>
          </a:xfrm>
          <a:prstGeom prst="rect">
            <a:avLst/>
          </a:prstGeom>
          <a:gradFill>
            <a:gsLst>
              <a:gs pos="0">
                <a:srgbClr val="000000">
                  <a:alpha val="92941"/>
                </a:srgbClr>
              </a:gs>
              <a:gs pos="24000">
                <a:srgbClr val="000000">
                  <a:alpha val="92941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604876" y="405575"/>
            <a:ext cx="1631853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230" name="Google Shape;230;p18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31" name="Google Shape;231;p18" descr="Netflix smileu profile icon&quot; by Norbert-Sloth | Redbubble"/>
            <p:cNvPicPr preferRelativeResize="0"/>
            <p:nvPr/>
          </p:nvPicPr>
          <p:blipFill rotWithShape="1">
            <a:blip r:embed="rId4">
              <a:alphaModFix/>
            </a:blip>
            <a:srcRect l="39" r="39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8"/>
            <p:cNvSpPr/>
            <p:nvPr/>
          </p:nvSpPr>
          <p:spPr>
            <a:xfrm rot="10800000">
              <a:off x="11653763" y="473174"/>
              <a:ext cx="123900" cy="606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0406955" y="381583"/>
              <a:ext cx="214302" cy="269796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0840700" y="377224"/>
              <a:ext cx="248670" cy="2697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0972800" y="319088"/>
              <a:ext cx="200100" cy="2001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236" name="Google Shape;236;p18"/>
          <p:cNvGrpSpPr/>
          <p:nvPr/>
        </p:nvGrpSpPr>
        <p:grpSpPr>
          <a:xfrm>
            <a:off x="282000" y="2095743"/>
            <a:ext cx="7891540" cy="3541852"/>
            <a:chOff x="282000" y="2095743"/>
            <a:chExt cx="7891540" cy="3541852"/>
          </a:xfrm>
        </p:grpSpPr>
        <p:grpSp>
          <p:nvGrpSpPr>
            <p:cNvPr id="237" name="Google Shape;237;p18"/>
            <p:cNvGrpSpPr/>
            <p:nvPr/>
          </p:nvGrpSpPr>
          <p:grpSpPr>
            <a:xfrm>
              <a:off x="282000" y="2095743"/>
              <a:ext cx="7891540" cy="3541852"/>
              <a:chOff x="282000" y="2095743"/>
              <a:chExt cx="7891540" cy="3541852"/>
            </a:xfrm>
          </p:grpSpPr>
          <p:grpSp>
            <p:nvGrpSpPr>
              <p:cNvPr id="238" name="Google Shape;238;p18"/>
              <p:cNvGrpSpPr/>
              <p:nvPr/>
            </p:nvGrpSpPr>
            <p:grpSpPr>
              <a:xfrm>
                <a:off x="282000" y="2095743"/>
                <a:ext cx="7891540" cy="3074232"/>
                <a:chOff x="202101" y="2424217"/>
                <a:chExt cx="7891540" cy="3074232"/>
              </a:xfrm>
            </p:grpSpPr>
            <p:sp>
              <p:nvSpPr>
                <p:cNvPr id="239" name="Google Shape;239;p18"/>
                <p:cNvSpPr txBox="1"/>
                <p:nvPr/>
              </p:nvSpPr>
              <p:spPr>
                <a:xfrm>
                  <a:off x="401640" y="2424217"/>
                  <a:ext cx="7692000" cy="113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600" b="1">
                      <a:solidFill>
                        <a:schemeClr val="lt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Fornecedores de Conteúdo e Parceiros</a:t>
                  </a:r>
                  <a:endParaRPr sz="36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40" name="Google Shape;240;p18"/>
                <p:cNvSpPr txBox="1"/>
                <p:nvPr/>
              </p:nvSpPr>
              <p:spPr>
                <a:xfrm>
                  <a:off x="271151" y="4020949"/>
                  <a:ext cx="5548200" cy="147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>
                      <a:solidFill>
                        <a:schemeClr val="lt1"/>
                      </a:solidFill>
                    </a:rPr>
                    <a:t>Fornecedores de Conteúdo (TMDB)</a:t>
                  </a:r>
                  <a:r>
                    <a:rPr lang="en-US" sz="1500">
                      <a:solidFill>
                        <a:schemeClr val="lt1"/>
                      </a:solidFill>
                    </a:rPr>
                    <a:t>: O </a:t>
                  </a:r>
                  <a:r>
                    <a:rPr lang="en-US" sz="1500" i="1">
                      <a:solidFill>
                        <a:schemeClr val="lt1"/>
                      </a:solidFill>
                    </a:rPr>
                    <a:t>CineVox</a:t>
                  </a:r>
                  <a:r>
                    <a:rPr lang="en-US" sz="1500">
                      <a:solidFill>
                        <a:schemeClr val="lt1"/>
                      </a:solidFill>
                    </a:rPr>
                    <a:t> utiliza a API do TMDB (The Movie Database) para fornecer informações essenciais sobre os filmes, como sinopses, pôsteres, elenco e dados técnicos. Essa integração é fundamental para manter o site atualizado e garantir que os usuários tenham acesso a dados confiáveis e detalhados sobre cada título.</a:t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8"/>
                <p:cNvSpPr txBox="1"/>
                <p:nvPr/>
              </p:nvSpPr>
              <p:spPr>
                <a:xfrm>
                  <a:off x="202101" y="3592324"/>
                  <a:ext cx="16518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accent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97% Para Você</a:t>
                  </a:r>
                  <a:endParaRPr/>
                </a:p>
              </p:txBody>
            </p:sp>
            <p:sp>
              <p:nvSpPr>
                <p:cNvPr id="242" name="Google Shape;242;p18"/>
                <p:cNvSpPr/>
                <p:nvPr/>
              </p:nvSpPr>
              <p:spPr>
                <a:xfrm>
                  <a:off x="1696011" y="3654460"/>
                  <a:ext cx="464700" cy="257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r>
                    <a:rPr lang="en-US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r>
                    <a:rPr lang="en-US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+</a:t>
                  </a:r>
                  <a:endParaRPr/>
                </a:p>
              </p:txBody>
            </p:sp>
            <p:sp>
              <p:nvSpPr>
                <p:cNvPr id="243" name="Google Shape;243;p18"/>
                <p:cNvSpPr txBox="1"/>
                <p:nvPr/>
              </p:nvSpPr>
              <p:spPr>
                <a:xfrm>
                  <a:off x="2221272" y="3611552"/>
                  <a:ext cx="14559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2024</a:t>
                  </a:r>
                  <a:endParaRPr/>
                </a:p>
              </p:txBody>
            </p:sp>
          </p:grpSp>
          <p:sp>
            <p:nvSpPr>
              <p:cNvPr id="244" name="Google Shape;244;p18"/>
              <p:cNvSpPr/>
              <p:nvPr/>
            </p:nvSpPr>
            <p:spPr>
              <a:xfrm>
                <a:off x="497526" y="5361475"/>
                <a:ext cx="1147500" cy="239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</a:t>
                </a:r>
                <a:endParaRPr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1793694" y="5229289"/>
                <a:ext cx="408300" cy="408300"/>
              </a:xfrm>
              <a:prstGeom prst="ellipse">
                <a:avLst/>
              </a:prstGeom>
              <a:noFill/>
              <a:ln w="12700" cap="flat" cmpd="sng">
                <a:solidFill>
                  <a:srgbClr val="E6E6E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+</a:t>
                </a: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2300790" y="5229294"/>
                <a:ext cx="408300" cy="408300"/>
              </a:xfrm>
              <a:prstGeom prst="ellipse">
                <a:avLst/>
              </a:prstGeom>
              <a:noFill/>
              <a:ln w="12700" cap="flat" cmpd="sng">
                <a:solidFill>
                  <a:srgbClr val="E6E6E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7" name="Google Shape;247;p1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376372" y="5304872"/>
                <a:ext cx="257160" cy="25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8" name="Google Shape;248;p18"/>
            <p:cNvSpPr/>
            <p:nvPr/>
          </p:nvSpPr>
          <p:spPr>
            <a:xfrm>
              <a:off x="629026" y="5396389"/>
              <a:ext cx="123485" cy="180985"/>
            </a:xfrm>
            <a:custGeom>
              <a:avLst/>
              <a:gdLst/>
              <a:ahLst/>
              <a:cxnLst/>
              <a:rect l="l" t="t" r="r" b="b"/>
              <a:pathLst>
                <a:path w="131" h="192" extrusionOk="0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8"/>
            <p:cNvSpPr txBox="1"/>
            <p:nvPr/>
          </p:nvSpPr>
          <p:spPr>
            <a:xfrm>
              <a:off x="708400" y="5358300"/>
              <a:ext cx="64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/>
            </a:p>
          </p:txBody>
        </p:sp>
      </p:grpSp>
      <p:pic>
        <p:nvPicPr>
          <p:cNvPr id="250" name="Google Shape;25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73" y="1370925"/>
            <a:ext cx="649675" cy="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/>
          <p:nvPr/>
        </p:nvSpPr>
        <p:spPr>
          <a:xfrm>
            <a:off x="2655903" y="7080952"/>
            <a:ext cx="6880194" cy="535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Studio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 Company (distributor)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 Company (producer)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Director (usually as “A ‘Director’ Film”)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FILM TITLE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 Cast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Supporting Cast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Casting Director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Composer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Costume Designer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Associate Producer(s)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 Designer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Cinematographer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Executive Producer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Writer(s)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Director (Second reference)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19"/>
          <p:cNvGrpSpPr/>
          <p:nvPr/>
        </p:nvGrpSpPr>
        <p:grpSpPr>
          <a:xfrm>
            <a:off x="10227078" y="6161101"/>
            <a:ext cx="1393794" cy="292963"/>
            <a:chOff x="10271466" y="6152224"/>
            <a:chExt cx="1393794" cy="292963"/>
          </a:xfrm>
        </p:grpSpPr>
        <p:sp>
          <p:nvSpPr>
            <p:cNvPr id="257" name="Google Shape;257;p19"/>
            <p:cNvSpPr/>
            <p:nvPr/>
          </p:nvSpPr>
          <p:spPr>
            <a:xfrm>
              <a:off x="10271466" y="6152224"/>
              <a:ext cx="1393794" cy="29296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Proximo</a:t>
              </a:r>
              <a:endParaRPr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 rot="-8100000">
              <a:off x="10353397" y="6240397"/>
              <a:ext cx="134373" cy="134373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9"/>
          <p:cNvSpPr/>
          <p:nvPr/>
        </p:nvSpPr>
        <p:spPr>
          <a:xfrm>
            <a:off x="550416" y="541537"/>
            <a:ext cx="150921" cy="79899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779005" y="541521"/>
            <a:ext cx="76920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560850" y="1460771"/>
            <a:ext cx="11070300" cy="4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Criar uma plataforma interativa para avaliação de filmes</a:t>
            </a:r>
            <a:b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Desenvolver uma plataforma que seja simples de usar e que incentive os usuários a explorar e avaliar filmes. Com recursos como avaliações, comentários e listas de favoritos, o CineVox busca criar um ambiente que motive a interação contínua.</a:t>
            </a: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Promover a formação de uma comunidade digital de amantes de cinema</a:t>
            </a:r>
            <a:b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CineVox visa criar um espaço que estimule a troca de ideias e o compartilhamento de experiências sobre filmes, promovendo a diversidade de opiniões e a interação entre os usuários. Através da plataforma, as pessoas poderão descobrir filmes por meio de recomendações e de listas públicas criadas por outros usuários.</a:t>
            </a: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Mensurar a satisfação e engajamento dos usuários</a:t>
            </a:r>
            <a:b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Implementar questionários, enquetes e análises de métricas de uso para coletar feedback dos usuários sobre a experiência na plataforma.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9931043" y="726863"/>
            <a:ext cx="198585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/>
          <p:nvPr/>
        </p:nvSpPr>
        <p:spPr>
          <a:xfrm>
            <a:off x="116852" y="451888"/>
            <a:ext cx="1493726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sp>
        <p:nvSpPr>
          <p:cNvPr id="268" name="Google Shape;268;p20"/>
          <p:cNvSpPr txBox="1"/>
          <p:nvPr/>
        </p:nvSpPr>
        <p:spPr>
          <a:xfrm>
            <a:off x="510990" y="1423614"/>
            <a:ext cx="76032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1697165" y="368825"/>
            <a:ext cx="17826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Autenticação de Usuários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3134126" y="368825"/>
            <a:ext cx="1493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de Avaliações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4490923" y="455450"/>
            <a:ext cx="11451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Favoritos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20"/>
          <p:cNvSpPr txBox="1"/>
          <p:nvPr/>
        </p:nvSpPr>
        <p:spPr>
          <a:xfrm>
            <a:off x="499725" y="2181175"/>
            <a:ext cx="107967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O </a:t>
            </a:r>
            <a:r>
              <a:rPr lang="en-US" sz="1300" i="1">
                <a:solidFill>
                  <a:schemeClr val="lt1"/>
                </a:solidFill>
              </a:rPr>
              <a:t>CineVox</a:t>
            </a:r>
            <a:r>
              <a:rPr lang="en-US" sz="1300">
                <a:solidFill>
                  <a:schemeClr val="lt1"/>
                </a:solidFill>
              </a:rPr>
              <a:t> oferece uma experiência completa para cinéfilos, com funcionalidades como </a:t>
            </a:r>
            <a:r>
              <a:rPr lang="en-US" sz="1300" b="1">
                <a:solidFill>
                  <a:schemeClr val="lt1"/>
                </a:solidFill>
              </a:rPr>
              <a:t>autenticação de usuários</a:t>
            </a:r>
            <a:r>
              <a:rPr lang="en-US" sz="1300">
                <a:solidFill>
                  <a:schemeClr val="lt1"/>
                </a:solidFill>
              </a:rPr>
              <a:t> para criação de perfis personalizados e acesso seguro, além de um </a:t>
            </a:r>
            <a:r>
              <a:rPr lang="en-US" sz="1300" b="1">
                <a:solidFill>
                  <a:schemeClr val="lt1"/>
                </a:solidFill>
              </a:rPr>
              <a:t>sistema de avaliações</a:t>
            </a:r>
            <a:r>
              <a:rPr lang="en-US" sz="1300">
                <a:solidFill>
                  <a:schemeClr val="lt1"/>
                </a:solidFill>
              </a:rPr>
              <a:t> para que cada um compartilhe suas opiniões sobre filmes. A plataforma permite salvar </a:t>
            </a:r>
            <a:r>
              <a:rPr lang="en-US" sz="1300" b="1">
                <a:solidFill>
                  <a:schemeClr val="lt1"/>
                </a:solidFill>
              </a:rPr>
              <a:t>favoritos</a:t>
            </a:r>
            <a:r>
              <a:rPr lang="en-US" sz="1300">
                <a:solidFill>
                  <a:schemeClr val="lt1"/>
                </a:solidFill>
              </a:rPr>
              <a:t> em uma lista acessível, e conta com uma </a:t>
            </a:r>
            <a:r>
              <a:rPr lang="en-US" sz="1300" b="1">
                <a:solidFill>
                  <a:schemeClr val="lt1"/>
                </a:solidFill>
              </a:rPr>
              <a:t>pesquisa integrada</a:t>
            </a:r>
            <a:r>
              <a:rPr lang="en-US" sz="1300">
                <a:solidFill>
                  <a:schemeClr val="lt1"/>
                </a:solidFill>
              </a:rPr>
              <a:t> à API do TMDB para facilitar a busca de títulos e informações detalhadas. Os usuários podem ainda criar </a:t>
            </a:r>
            <a:r>
              <a:rPr lang="en-US" sz="1300" b="1">
                <a:solidFill>
                  <a:schemeClr val="lt1"/>
                </a:solidFill>
              </a:rPr>
              <a:t>listas personalizadas de filmes</a:t>
            </a:r>
            <a:r>
              <a:rPr lang="en-US" sz="1300">
                <a:solidFill>
                  <a:schemeClr val="lt1"/>
                </a:solidFill>
              </a:rPr>
              <a:t> e acessar o site em qualquer dispositivo com a </a:t>
            </a:r>
            <a:r>
              <a:rPr lang="en-US" sz="1300" b="1">
                <a:solidFill>
                  <a:schemeClr val="lt1"/>
                </a:solidFill>
              </a:rPr>
              <a:t>interface responsiva</a:t>
            </a:r>
            <a:r>
              <a:rPr lang="en-US" sz="1300">
                <a:solidFill>
                  <a:schemeClr val="lt1"/>
                </a:solidFill>
              </a:rPr>
              <a:t>, que se adapta automaticamente para uma navegação prática em desktops e celulares.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5636022" y="368825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Pesquisa de Filmes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6832422" y="368825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Listas e Coleções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523785" y="3429000"/>
            <a:ext cx="10582181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dirty="0">
                <a:latin typeface="Impact"/>
                <a:ea typeface="Impact"/>
                <a:cs typeface="Impact"/>
                <a:sym typeface="Impact"/>
              </a:rPr>
              <a:t>1   2   3   4   5</a:t>
            </a:r>
            <a:endParaRPr dirty="0"/>
          </a:p>
        </p:txBody>
      </p:sp>
      <p:grpSp>
        <p:nvGrpSpPr>
          <p:cNvPr id="276" name="Google Shape;276;p20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77" name="Google Shape;277;p20" descr="Netflix smileu profile icon&quot; by Norbert-Sloth | Redbubble"/>
            <p:cNvPicPr preferRelativeResize="0"/>
            <p:nvPr/>
          </p:nvPicPr>
          <p:blipFill rotWithShape="1">
            <a:blip r:embed="rId3">
              <a:alphaModFix/>
            </a:blip>
            <a:srcRect l="42" r="41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0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pic>
        <p:nvPicPr>
          <p:cNvPr id="282" name="Google Shape;282;p2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4314" r="34317"/>
          <a:stretch/>
        </p:blipFill>
        <p:spPr>
          <a:xfrm>
            <a:off x="523779" y="3412066"/>
            <a:ext cx="1196448" cy="214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970" r="980"/>
          <a:stretch/>
        </p:blipFill>
        <p:spPr>
          <a:xfrm>
            <a:off x="2400879" y="3412066"/>
            <a:ext cx="1196444" cy="214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l="426" r="436"/>
          <a:stretch/>
        </p:blipFill>
        <p:spPr>
          <a:xfrm>
            <a:off x="4465254" y="3412066"/>
            <a:ext cx="1196446" cy="214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>
            <a:picLocks noGrp="1"/>
          </p:cNvPicPr>
          <p:nvPr>
            <p:ph type="pic" idx="5"/>
          </p:nvPr>
        </p:nvPicPr>
        <p:blipFill rotWithShape="1">
          <a:blip r:embed="rId7">
            <a:alphaModFix/>
          </a:blip>
          <a:srcRect l="68634" t="-2400" b="2400"/>
          <a:stretch/>
        </p:blipFill>
        <p:spPr>
          <a:xfrm>
            <a:off x="6309262" y="3411991"/>
            <a:ext cx="1196400" cy="21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>
            <a:picLocks noGrp="1"/>
          </p:cNvPicPr>
          <p:nvPr>
            <p:ph type="pic" idx="6"/>
          </p:nvPr>
        </p:nvPicPr>
        <p:blipFill rotWithShape="1">
          <a:blip r:embed="rId5">
            <a:alphaModFix/>
          </a:blip>
          <a:srcRect l="980" r="980"/>
          <a:stretch/>
        </p:blipFill>
        <p:spPr>
          <a:xfrm>
            <a:off x="8445257" y="3429141"/>
            <a:ext cx="1196401" cy="21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>
            <a:picLocks noGrp="1"/>
          </p:cNvPicPr>
          <p:nvPr>
            <p:ph type="pic" idx="6"/>
          </p:nvPr>
        </p:nvPicPr>
        <p:blipFill rotWithShape="1">
          <a:blip r:embed="rId8">
            <a:alphaModFix/>
          </a:blip>
          <a:srcRect l="34317" r="34317"/>
          <a:stretch/>
        </p:blipFill>
        <p:spPr>
          <a:xfrm>
            <a:off x="10494108" y="3429141"/>
            <a:ext cx="1196400" cy="21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0"/>
          <p:cNvSpPr txBox="1"/>
          <p:nvPr/>
        </p:nvSpPr>
        <p:spPr>
          <a:xfrm>
            <a:off x="8021500" y="368825"/>
            <a:ext cx="1580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 Responsiva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0750D5-29B9-005E-C1F7-C7FD29D86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7788" y="3411991"/>
            <a:ext cx="1245015" cy="21454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1016</Words>
  <Application>Microsoft Office PowerPoint</Application>
  <PresentationFormat>Widescreen</PresentationFormat>
  <Paragraphs>115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Bebas Neue</vt:lpstr>
      <vt:lpstr>Impact</vt:lpstr>
      <vt:lpstr>Calibri</vt:lpstr>
      <vt:lpstr>Arial</vt:lpstr>
      <vt:lpstr>Inter Light</vt:lpstr>
      <vt:lpstr>Helvetica Neue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leand</dc:creator>
  <cp:lastModifiedBy>leandroisaiass484@gmail.com</cp:lastModifiedBy>
  <cp:revision>1</cp:revision>
  <dcterms:modified xsi:type="dcterms:W3CDTF">2024-11-20T13:58:22Z</dcterms:modified>
</cp:coreProperties>
</file>